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6" r:id="rId2"/>
    <p:sldId id="277" r:id="rId3"/>
    <p:sldId id="278" r:id="rId4"/>
    <p:sldId id="266" r:id="rId5"/>
    <p:sldId id="283" r:id="rId6"/>
    <p:sldId id="257" r:id="rId7"/>
    <p:sldId id="281" r:id="rId8"/>
    <p:sldId id="274" r:id="rId9"/>
    <p:sldId id="282" r:id="rId10"/>
    <p:sldId id="268" r:id="rId11"/>
    <p:sldId id="267" r:id="rId12"/>
    <p:sldId id="260" r:id="rId13"/>
    <p:sldId id="269" r:id="rId14"/>
    <p:sldId id="270" r:id="rId15"/>
    <p:sldId id="261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6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61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33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4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7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0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0BC5-FE93-4CC6-B7E3-BA36A67CC015}" type="datetimeFigureOut">
              <a:rPr lang="ru-RU" smtClean="0"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3F1C-50FE-4DE3-BBDF-638633C941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0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96" y="0"/>
            <a:ext cx="8748464" cy="524534"/>
          </a:xfrm>
          <a:solidFill>
            <a:schemeClr val="bg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«Камчатский медицинский колледж»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2566" y="6179192"/>
            <a:ext cx="5349205" cy="3877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Петропавловск-Камчатский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5566" y="702110"/>
            <a:ext cx="5815788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Закон чистоты гамет. </a:t>
            </a:r>
            <a:br>
              <a:rPr lang="ru-RU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Третий закон </a:t>
            </a:r>
            <a:br>
              <a:rPr lang="ru-RU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Г. Менделя</a:t>
            </a:r>
            <a:r>
              <a:rPr lang="ru-RU" sz="32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1" y="2742454"/>
            <a:ext cx="5409438" cy="32905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6436658" y="5141076"/>
            <a:ext cx="23229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Левенец О.В.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241" t="24899" r="57678" b="47047"/>
          <a:stretch/>
        </p:blipFill>
        <p:spPr>
          <a:xfrm>
            <a:off x="971600" y="1221247"/>
            <a:ext cx="1368152" cy="152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1812" t="27114" r="21060" b="48523"/>
          <a:stretch/>
        </p:blipFill>
        <p:spPr>
          <a:xfrm flipH="1">
            <a:off x="6950078" y="1350992"/>
            <a:ext cx="1296144" cy="147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8833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19642" r="25655" b="22177"/>
          <a:stretch/>
        </p:blipFill>
        <p:spPr bwMode="auto">
          <a:xfrm>
            <a:off x="3170" y="678382"/>
            <a:ext cx="914083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-1"/>
            <a:ext cx="7526660" cy="6783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Наследование признаков посевного гороха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65" t="22780" r="11934" b="14247"/>
          <a:stretch/>
        </p:blipFill>
        <p:spPr bwMode="auto">
          <a:xfrm>
            <a:off x="2987824" y="0"/>
            <a:ext cx="61561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8750" r="28931" b="9677"/>
          <a:stretch/>
        </p:blipFill>
        <p:spPr bwMode="auto">
          <a:xfrm>
            <a:off x="-1" y="0"/>
            <a:ext cx="298782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96" y="-936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Генотипы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562279"/>
            <a:ext cx="303698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Решетка Пеннета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3332"/>
            <a:ext cx="481824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фенотипов 9:3:3:1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7134"/>
            <a:ext cx="8407846" cy="20608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Какое расщепление по фенотипу будет в потомстве, если родительские особи имеют генотипы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Аавв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х ааВВ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 Напишите схему скрещивания: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" r="30801"/>
          <a:stretch/>
        </p:blipFill>
        <p:spPr bwMode="auto">
          <a:xfrm>
            <a:off x="827584" y="1484784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6768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Аавв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6768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ааВВ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7292" y="2853051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3702" y="2843624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853051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7292" y="414908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АаВв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1096" y="4149080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ааВв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30567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5196235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скрещивании красных округлых помидоров с желтыми грушевидными получено 25% красных округлых, 25% красных грушевидных, 25% желтых округлых, 25% желтых грушевидных. Определите генотипы родителей и потомства, если красный цвет и округлая форма – доминантные признаки.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2278"/>
            <a:ext cx="2592288" cy="21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592288" cy="21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6284" y="188744"/>
            <a:ext cx="3278188" cy="6480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Решить </a:t>
            </a:r>
            <a:r>
              <a:rPr lang="ru-RU" sz="3200" dirty="0" smtClean="0">
                <a:latin typeface="Times New Roman"/>
                <a:ea typeface="Calibri"/>
              </a:rPr>
              <a:t>задачу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5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05366"/>
            <a:ext cx="8712968" cy="57002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брак вступили темноволосая голубоглазая женщина, гетерозиготная по первому признаку и темноволосый кареглазый мужчина, гетерозиготный по обоим признакам. Определите какими фенотипами и генотипами могут обладать их дети.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26858" r="17703" b="50338"/>
          <a:stretch/>
        </p:blipFill>
        <p:spPr bwMode="auto">
          <a:xfrm>
            <a:off x="641485" y="3717032"/>
            <a:ext cx="7933038" cy="222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57293"/>
            <a:ext cx="3278188" cy="6480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Решить </a:t>
            </a:r>
            <a:r>
              <a:rPr lang="ru-RU" sz="3200" dirty="0" smtClean="0">
                <a:latin typeface="Times New Roman"/>
                <a:ea typeface="Calibri"/>
              </a:rPr>
              <a:t>задачу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7293"/>
            <a:ext cx="3278188" cy="6480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Решить </a:t>
            </a:r>
            <a:r>
              <a:rPr lang="ru-RU" sz="3200" dirty="0" smtClean="0">
                <a:latin typeface="Times New Roman"/>
                <a:ea typeface="Calibri"/>
              </a:rPr>
              <a:t>задачу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 душистого гороха красная окраска цветков, длинный стебель и простая форма плодов – доминантные признаки, а белая окраска цветков, короткий стебель и плоды с перетяжками – рецессивные признаки.  Каким будет потомство от скрещивания растения, гетерозиготного по всем трём признакам, и растения, у которого все признаки рецессивные.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6977" r="49526" b="12585"/>
          <a:stretch/>
        </p:blipFill>
        <p:spPr bwMode="auto">
          <a:xfrm>
            <a:off x="3206359" y="3150858"/>
            <a:ext cx="2085721" cy="33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14844" r="2568" b="18011"/>
          <a:stretch/>
        </p:blipFill>
        <p:spPr bwMode="auto">
          <a:xfrm>
            <a:off x="5292080" y="3150858"/>
            <a:ext cx="3600400" cy="33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30" t="16469" r="24999" b="52365"/>
          <a:stretch/>
        </p:blipFill>
        <p:spPr bwMode="auto">
          <a:xfrm>
            <a:off x="480470" y="4005064"/>
            <a:ext cx="2742572" cy="241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345" y="330621"/>
            <a:ext cx="3583310" cy="650107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89" y="1340768"/>
            <a:ext cx="8191822" cy="38884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</a:t>
            </a:r>
            <a:r>
              <a:rPr lang="ru-RU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Arial"/>
                <a:cs typeface="Times New Roman" pitchFamily="18" charset="0"/>
              </a:rPr>
              <a:t>каждой гамете может быть только один из аллельных </a:t>
            </a:r>
            <a:r>
              <a:rPr lang="ru-RU" dirty="0" smtClean="0">
                <a:latin typeface="Times New Roman" pitchFamily="18" charset="0"/>
                <a:ea typeface="Arial"/>
                <a:cs typeface="Times New Roman" pitchFamily="18" charset="0"/>
              </a:rPr>
              <a:t>генов.</a:t>
            </a:r>
            <a:endParaRPr lang="ru-RU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2. Г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ены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наследуются независимо, если они располагаются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разных негомологичных хромосомах.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00"/>
          <a:stretch/>
        </p:blipFill>
        <p:spPr>
          <a:xfrm>
            <a:off x="4558291" y="3645024"/>
            <a:ext cx="2678005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5620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4862364" cy="648072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4351338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«Общая биология» 10 кл. автор Сивоглазов В.И.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др.: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 Дрофа, 2017 г.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/>
                <a:ea typeface="Times New Roman"/>
              </a:rPr>
              <a:t>стр. 174-179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70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36242" y="332656"/>
            <a:ext cx="4103216" cy="720080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44500" y="1196752"/>
            <a:ext cx="7886700" cy="4351338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чистоты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гамет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Дигибридное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 независимого наследования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657289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2702124" cy="720080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340768"/>
            <a:ext cx="5904656" cy="5268243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«Наследственные факторы - дискретные единицы, которые не  растворяются и не смешиваются, а сохраняются в неизменном виде из поколения в поколение» Г. Мендель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2245"/>
          <a:stretch/>
        </p:blipFill>
        <p:spPr>
          <a:xfrm>
            <a:off x="467544" y="1556792"/>
            <a:ext cx="2376264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7078" y="4869160"/>
            <a:ext cx="2517196" cy="1175706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 Мендель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(1822-1884)</a:t>
            </a:r>
          </a:p>
        </p:txBody>
      </p:sp>
    </p:spTree>
    <p:extLst>
      <p:ext uri="{BB962C8B-B14F-4D97-AF65-F5344CB8AC3E}">
        <p14:creationId xmlns:p14="http://schemas.microsoft.com/office/powerpoint/2010/main" val="437458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4953193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Закон чистоты гамет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37" y="2996952"/>
            <a:ext cx="3501663" cy="31526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877" y="1268760"/>
            <a:ext cx="8407846" cy="4351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образовании половых клеток в каждую половую клетку (гамету) попадает только один ген из каждой аллельной пары.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778" t="38926" r="36416" b="20469"/>
          <a:stretch/>
        </p:blipFill>
        <p:spPr>
          <a:xfrm>
            <a:off x="1479848" y="1140422"/>
            <a:ext cx="5684440" cy="488086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611219" y="2708682"/>
            <a:ext cx="612068" cy="7357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4048" y="2683035"/>
            <a:ext cx="612068" cy="7357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1946" y="278929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15816" y="3418782"/>
            <a:ext cx="864096" cy="18824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247964" y="3418782"/>
            <a:ext cx="1008112" cy="1861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41" y="116632"/>
            <a:ext cx="9144000" cy="561662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1520" y="1052736"/>
            <a:ext cx="864096" cy="73574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2708920"/>
            <a:ext cx="792088" cy="7357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84" y="2731830"/>
            <a:ext cx="792088" cy="7357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186806"/>
            <a:ext cx="338437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Оплодотворение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5481" y="58558"/>
            <a:ext cx="575808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диплоидного организма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12360" y="2006702"/>
            <a:ext cx="792088" cy="73574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54652" cy="992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cs typeface="Times New Roman"/>
              </a:rPr>
              <a:t>2. Дигибридное скрещивание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458" y="1124744"/>
            <a:ext cx="8136904" cy="51242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Скрещивание, при котором прослеживают наследование двух пар альтернативных признаков, называют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дигибридным.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17483" r="10000" b="13598"/>
          <a:stretch/>
        </p:blipFill>
        <p:spPr bwMode="auto">
          <a:xfrm>
            <a:off x="323528" y="992387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 особей, отличающихся по многим признаки, называют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полигибридным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"/>
            <a:ext cx="7526660" cy="7647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цитологическую запись генотипов: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758328"/>
              </p:ext>
            </p:extLst>
          </p:nvPr>
        </p:nvGraphicFramePr>
        <p:xfrm>
          <a:off x="342442" y="836712"/>
          <a:ext cx="8280920" cy="4341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Генотип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Цитологическая запись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Гетерозигота по первому гену и гомозигота по второму гену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Гомозигота по первому гену и гетерозигота по второму гену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Дигомозигота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Дигетерозигота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72200" y="1844824"/>
            <a:ext cx="16561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898024"/>
            <a:ext cx="16561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6243" y="3789040"/>
            <a:ext cx="252028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ААВВ, аавв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549852"/>
            <a:ext cx="16561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АаВв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427"/>
            <a:ext cx="7344816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Закон независимого наследования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70495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 скрещивании двух гомозиготных особей, отличающихся друг от друга по двум и более парам альтернативных признаков, гены и соответствующие им признаки передаются потомству независимо друг от друга и комбинируются во всех возможных сочетаниях.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97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</Template>
  <TotalTime>270</TotalTime>
  <Words>438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shablon3</vt:lpstr>
      <vt:lpstr>ГБПОУ КК «Камчатский медицинский колледж»</vt:lpstr>
      <vt:lpstr>Содержание</vt:lpstr>
      <vt:lpstr>Введение</vt:lpstr>
      <vt:lpstr>1. Закон чистоты гамет</vt:lpstr>
      <vt:lpstr>Презентация PowerPoint</vt:lpstr>
      <vt:lpstr>2. Дигибридное скрещивание</vt:lpstr>
      <vt:lpstr>Презентация PowerPoint</vt:lpstr>
      <vt:lpstr>Сделать цитологическую запись генотипов:</vt:lpstr>
      <vt:lpstr>3. Закон независимого наследования</vt:lpstr>
      <vt:lpstr>Наследование признаков посевного гороха</vt:lpstr>
      <vt:lpstr>Презентация PowerPoint</vt:lpstr>
      <vt:lpstr>Какое расщепление по фенотипу будет в потомстве, если родительские особи имеют генотипы  Аавв х ааВВ. Напишите схему скрещивания: </vt:lpstr>
      <vt:lpstr>Решить задачу </vt:lpstr>
      <vt:lpstr>Решить задачу </vt:lpstr>
      <vt:lpstr>Решить задачу </vt:lpstr>
      <vt:lpstr>Выводы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Microlab</dc:creator>
  <cp:lastModifiedBy>Admin</cp:lastModifiedBy>
  <cp:revision>62</cp:revision>
  <dcterms:created xsi:type="dcterms:W3CDTF">2017-11-17T10:44:04Z</dcterms:created>
  <dcterms:modified xsi:type="dcterms:W3CDTF">2019-11-19T09:25:23Z</dcterms:modified>
</cp:coreProperties>
</file>